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60" r:id="rId3"/>
    <p:sldId id="266" r:id="rId4"/>
    <p:sldId id="261" r:id="rId5"/>
    <p:sldId id="262" r:id="rId6"/>
    <p:sldId id="264" r:id="rId7"/>
    <p:sldId id="276" r:id="rId8"/>
    <p:sldId id="270" r:id="rId9"/>
    <p:sldId id="280" r:id="rId10"/>
    <p:sldId id="277" r:id="rId11"/>
    <p:sldId id="278" r:id="rId12"/>
    <p:sldId id="272" r:id="rId13"/>
    <p:sldId id="279" r:id="rId14"/>
    <p:sldId id="273" r:id="rId15"/>
    <p:sldId id="274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954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38C801C-3F7E-4EF7-A5B6-FCB588F0AA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614C4-CD9B-4751-B658-7B9220995A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C5D69-B83B-481D-8320-DDAEF32C70E8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8E4752-25A3-42AC-97ED-A688626BCD8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563DD-CE9A-4B51-B84A-84F81F497D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A72F77-AB8F-4FA8-9200-BFFB6956E70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8039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4D807-A3B0-4255-BB57-9ED07E0D0806}" type="datetimeFigureOut">
              <a:rPr lang="en-US" smtClean="0"/>
              <a:pPr/>
              <a:t>11/13/2023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B2D9D-EBC3-403A-8CCF-F12BA0FBFE8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46790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0B2D9D-EBC3-403A-8CCF-F12BA0FBFE8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9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1169-9430-418F-9851-A37C0572C6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23AED8-05AD-4F16-8372-31A400CCF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7131A1-B5FC-4BA3-A71C-A2E84B8A5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94F7C7-086B-4F5B-8354-F3BD6C7B1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BSEE-FYP-B##-G## Department of Electrical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3A3A5-E84A-450E-BB7D-92407AD86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355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09845-6F09-46B1-BFA8-1A0B98344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3542B8-4183-461A-8409-C244A205DD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461A4-5C89-44C8-B827-B81B8D409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97E3C-9023-420E-9F18-647A689E8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BSEE-FYP-B##-G## Department of Electrical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045125-6556-46D0-8997-6B5FBDE36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79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24C43A-2493-4DEB-976B-9FBFBBB70C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0D9F4A-DB2C-411D-BC97-6E11950EB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87196-423F-4F03-B37F-C46E74F48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96FBA-03ED-4E98-BF50-705F2A520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BSEE-FYP-B##-G## Department of Electrical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4FFB3-1105-4015-B0A9-333A2E9BA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54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F4A2E-C3D2-4E5F-934A-EEB5F71DA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6C2AA-6E58-44D2-8F1A-9521317A9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05580-F9C8-4604-A135-B96365B20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9EA27B-9760-4B30-89CC-88BD7783A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BSEE-FYP-B##-G## Department of Electrical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71250-5F57-4409-8A5D-07A7C5642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176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4CE2F0-BBEA-43F6-A66A-DE1B1A166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98CB0-FE55-495C-95A5-E4B0490AB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2F24F-9237-47FC-8157-1187FCC58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CE92D-F72A-489A-B7D2-5913CE3DE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BSEE-FYP-B##-G## Department of Electrical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71B02-5035-48D0-9387-F0AA08A2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62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5F81-3F63-4AF5-B740-439DA8FC9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F7C81-4ED9-4EC7-8D21-7DB14DEF2E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677581-B897-4882-97EF-87D5770BC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54E9B7-8997-4978-A4EB-781393A0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5C924-2683-4F15-8A5D-8AB44E78F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BSEE-FYP-B##-G## Department of Electrical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69A01-3D64-47AE-878C-7F9612601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929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22DE0-5C8D-4EFB-A911-3B0085FB4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028BB-BD30-49FC-B584-DD56CD292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BCBC8F-636D-44C6-821D-52E1BBAEE3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C58FDA-FC74-47B4-989D-647DD5C506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19C1A15-2893-425F-B4B8-8DAFCC730C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E78EE-EBD4-46BF-A1FE-96B3C0D5B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028893-8106-4453-9479-1CF71F8F3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BSEE-FYP-B##-G## Department of Electrical Engineering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A33DB3-9274-46D5-A591-1773E8F9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8812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7481B-7D87-4BD2-8FED-A646AF5A1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6D996F-0D07-49D6-8B53-5E62856D3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CADA74-D6CF-4BA7-A6B3-4484EAC6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BSEE-FYP-B##-G## Department of Electrical Engineering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79A447-1272-481E-AC3D-994E5455E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685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23CDEF-84C2-4F4E-A5E7-6E9C2331B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9AEE32-CCCE-4BD9-A50F-2185E5C16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BSEE-FYP-B##-G## Department of Electrical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45151-6A52-4F11-84B7-43D06995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14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F60D2-A6B7-466E-ADB0-E389B9A56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F4D2C-31AF-40F4-A70D-3C7D480F1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B1036-94D8-44E6-B523-71CBA82840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A1A46B-11B1-4A58-878D-FBE2E4CA9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4556D0-3C08-40DB-9DF3-711DAC35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BSEE-FYP-B##-G## Department of Electrical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5BF2A-B0EA-4377-AFF2-5AC36085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759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AFD14-5767-4717-B10E-0803E027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4185A-13FA-435C-AD29-5A9EAAF5DE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4C515-9FFF-4573-BF61-514A3E8D20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3E066-5BAA-478F-BDAE-8DDC3AE69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10450-40F3-4C82-A513-4CCCA0A9C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BSEE-FYP-B##-G## Department of Electrical Engineering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D97F6-EB3C-4CFA-8317-5B9EFFBAB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4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C20561-4F73-46AC-AF7C-F82652F4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5E5AA3-2645-4A87-B2FF-003A92040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268DDF-9C41-427F-ADFC-2516C6531D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27/09/17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82BF6-D25E-4D60-849E-E02E865179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BSEE-FYP-B##-G## Department of Electrical Engineering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5FDB1-8304-4EFF-8034-B86F9B120E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14D64-A6EF-40AC-9EC7-4579A74920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934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C5DE93-9AE8-49B6-8D6D-8EC8B4CBD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2729" y="1397977"/>
            <a:ext cx="9144000" cy="872206"/>
          </a:xfrm>
        </p:spPr>
        <p:txBody>
          <a:bodyPr>
            <a:normAutofit fontScale="90000"/>
          </a:bodyPr>
          <a:lstStyle/>
          <a:p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Medical test recommendation system using the patient symptoms</a:t>
            </a:r>
            <a:b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“GB-</a:t>
            </a: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Medibot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endParaRPr lang="en-US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C8DFE9-9059-4F5F-91F4-5CC3C75368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451302"/>
          </a:xfrm>
        </p:spPr>
        <p:txBody>
          <a:bodyPr>
            <a:noAutofit/>
          </a:bodyPr>
          <a:lstStyle/>
          <a:p>
            <a:pPr lvl="7" algn="l"/>
            <a:r>
              <a:rPr lang="en-US" sz="2400" dirty="0"/>
              <a:t>Group members:</a:t>
            </a:r>
          </a:p>
          <a:p>
            <a:pPr lvl="7"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 Shoaib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ud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-din  G1</a:t>
            </a:r>
          </a:p>
          <a:p>
            <a:pPr lvl="7"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2-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liliyom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G3</a:t>
            </a:r>
          </a:p>
          <a:p>
            <a:pPr lvl="7" algn="l"/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3-Ania  shams       G3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A049436-7666-22E5-5F3B-6C44271B07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7EECA1-9B24-2EA8-39A3-46522712A0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9506112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B0AF5-2146-5CFB-015F-91F651928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2925" y="365125"/>
            <a:ext cx="8190874" cy="1325563"/>
          </a:xfrm>
        </p:spPr>
        <p:txBody>
          <a:bodyPr/>
          <a:lstStyle/>
          <a:p>
            <a:r>
              <a:rPr lang="en-US" sz="4400" b="1" dirty="0">
                <a:latin typeface="Calibri Light (Headings)"/>
              </a:rPr>
              <a:t>Model Training Process:</a:t>
            </a:r>
            <a:endParaRPr lang="en-PK" dirty="0">
              <a:latin typeface="Calibri Light (Headings)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3BAB863-8BA3-E372-F0C6-C25DF64990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22793"/>
            <a:ext cx="10515600" cy="3557001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469EF-531F-488E-B260-F0A85CAEF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D3B463-8465-2722-C323-36EE3D0CE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FF027DA-5D4A-F35E-ED13-9AB4EBDA9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C32A7B5-9E81-FDD6-05E9-C63A89D08E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9123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656E-E8E1-0BF6-DCE2-C7922BD5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3770" y="365125"/>
            <a:ext cx="9480030" cy="1325563"/>
          </a:xfrm>
        </p:spPr>
        <p:txBody>
          <a:bodyPr>
            <a:normAutofit/>
          </a:bodyPr>
          <a:lstStyle/>
          <a:p>
            <a:r>
              <a:rPr lang="en-US" b="1" dirty="0"/>
              <a:t>     Evaluation Metrics and Results:</a:t>
            </a:r>
            <a:endParaRPr lang="en-PK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2BDABB-8BD8-B912-DAAC-E0CAEA2666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86280"/>
            <a:ext cx="10515600" cy="403002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F113D-6607-D1CB-E5C5-3E3F25165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DEEF6-830C-2366-0E48-150A0EE61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1DF7EE-4DC9-1D08-55D9-CB454C8C75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61E0F5-5241-2AEE-6B9C-EAF837F7AE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1343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913F-4AB5-4BE3-8B1C-C947B809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3081" y="566013"/>
            <a:ext cx="843071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>
                <a:latin typeface="Calibri Light (Headings)"/>
              </a:rPr>
              <a:t>                Confusion matrix:</a:t>
            </a:r>
            <a:endParaRPr lang="en-US" sz="3200" b="1" kern="1200" dirty="0">
              <a:solidFill>
                <a:schemeClr val="tx1"/>
              </a:solidFill>
              <a:latin typeface="Calibri Light (Headings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0C90A-5EF9-40A0-B000-934348AEC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1.</a:t>
            </a:r>
            <a:fld id="{06F14D64-A6EF-40AC-9EC7-4579A7492003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88CA6-B197-C7CC-6447-B6621E8BC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DFFA8A-EAFD-BBB4-A5A0-1C7329DB1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7D6C85D-283F-91E4-D921-88EEB12A74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3519" y="1825625"/>
            <a:ext cx="5184962" cy="4351338"/>
          </a:xfrm>
        </p:spPr>
      </p:pic>
    </p:spTree>
    <p:extLst>
      <p:ext uri="{BB962C8B-B14F-4D97-AF65-F5344CB8AC3E}">
        <p14:creationId xmlns:p14="http://schemas.microsoft.com/office/powerpoint/2010/main" val="5912829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3000-9C4E-06AF-2CFB-CA2F68847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8504" y="365125"/>
            <a:ext cx="9075295" cy="1325563"/>
          </a:xfrm>
        </p:spPr>
        <p:txBody>
          <a:bodyPr/>
          <a:lstStyle/>
          <a:p>
            <a:r>
              <a:rPr lang="en-US" b="1" dirty="0"/>
              <a:t>                       Demo:</a:t>
            </a:r>
            <a:endParaRPr lang="en-PK" b="1" dirty="0"/>
          </a:p>
        </p:txBody>
      </p:sp>
      <p:pic>
        <p:nvPicPr>
          <p:cNvPr id="7" name="WhatsApp Video 2023-11-13 at 13.38.59_b95b5882">
            <a:hlinkClick r:id="" action="ppaction://media"/>
            <a:extLst>
              <a:ext uri="{FF2B5EF4-FFF2-40B4-BE49-F238E27FC236}">
                <a16:creationId xmlns:a16="http://schemas.microsoft.com/office/drawing/2014/main" id="{20169B0E-6128-AE9B-F326-37FF2E8F68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8736" y="1229193"/>
            <a:ext cx="6597628" cy="49477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D0576-36B7-764A-B7E5-D2C1C78C4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6029F9-5268-6667-DC60-E71DB95CA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5108618-4170-C40C-9942-A899F070DD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CBBC42-2EE8-88A3-21A1-90FC50FB6F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16135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9B2C2-4AFC-89D1-CAEB-E660AB9CE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8446" y="365125"/>
            <a:ext cx="8985353" cy="1325563"/>
          </a:xfrm>
        </p:spPr>
        <p:txBody>
          <a:bodyPr/>
          <a:lstStyle/>
          <a:p>
            <a:r>
              <a:rPr lang="en-US" b="1" dirty="0" err="1"/>
              <a:t>Streamlit</a:t>
            </a:r>
            <a:r>
              <a:rPr lang="en-US" b="1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D459A-44D8-2292-7F95-B049DC7297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9292" y="2038419"/>
            <a:ext cx="10274508" cy="4138543"/>
          </a:xfrm>
        </p:spPr>
        <p:txBody>
          <a:bodyPr/>
          <a:lstStyle/>
          <a:p>
            <a:r>
              <a:rPr lang="en-US" dirty="0"/>
              <a:t> Streamlit can provide a user-friendly interface, building a chatbot still involves robust NLP and AI components to understand and respond to user input effectively.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873F6A-9874-6249-6BAF-70EB9762E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D3C1E1-4400-316E-6F43-D0B17EA05C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B754AD-FA96-18B1-345D-917234045A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491199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420C0A-E65C-E40F-A260-57FD52C35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F534E4-DD79-B8C2-2DF1-ABDDB819B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E9648C-6A94-5C3C-4681-4000CAB7B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0"/>
          <a:stretch/>
        </p:blipFill>
        <p:spPr bwMode="auto">
          <a:xfrm>
            <a:off x="10665179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2A4FA9-0EA6-76E6-0ACA-42932AE6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362" y="1466900"/>
            <a:ext cx="9793726" cy="507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80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8" name="Picture 7" descr="A white rectangular sign with a thank you cut out of it&#10;&#10;Description automatically generated">
            <a:extLst>
              <a:ext uri="{FF2B5EF4-FFF2-40B4-BE49-F238E27FC236}">
                <a16:creationId xmlns:a16="http://schemas.microsoft.com/office/drawing/2014/main" id="{F4B6CD9E-AB31-90E7-1B51-C9CD0215DC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7D42D9-0B54-8AE8-A492-CED92C2E5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6F14D64-A6EF-40AC-9EC7-4579A7492003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048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C802-8456-4A4E-8806-09AC67C7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388" y="365125"/>
            <a:ext cx="8779411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libri (Body)"/>
              </a:rPr>
              <a:t>                    </a:t>
            </a:r>
            <a:r>
              <a:rPr lang="en-US" sz="3200" b="1" dirty="0">
                <a:latin typeface="Calibri Light (Headings)"/>
              </a:rPr>
              <a:t>Problem</a:t>
            </a:r>
            <a:r>
              <a:rPr lang="en-US" sz="3200" b="1" dirty="0">
                <a:latin typeface="Calibri (Body)"/>
              </a:rPr>
              <a:t> </a:t>
            </a:r>
            <a:r>
              <a:rPr lang="en-US" sz="3200" b="1" dirty="0">
                <a:latin typeface="Calibri Light (Headings)"/>
              </a:rPr>
              <a:t>statement</a:t>
            </a:r>
            <a:r>
              <a:rPr lang="en-US" sz="3200" b="1" dirty="0"/>
              <a:t>:</a:t>
            </a:r>
            <a:endParaRPr lang="en-US" sz="3400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0C869-7182-4014-8FD1-1D9F5CD2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1.</a:t>
            </a:r>
            <a:fld id="{06F14D64-A6EF-40AC-9EC7-4579A749200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08/10/2023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3AB74E-F0BB-45C2-9279-8151E8584FAE}"/>
              </a:ext>
            </a:extLst>
          </p:cNvPr>
          <p:cNvSpPr txBox="1"/>
          <p:nvPr/>
        </p:nvSpPr>
        <p:spPr>
          <a:xfrm>
            <a:off x="2209800" y="1524830"/>
            <a:ext cx="8356863" cy="3525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We observe that individuals do not care about their health at all and do not have the patience to go through the process of meeting a doctor in hospitals i.e., reaching the hospital, making an appointment, waiting for hours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We can be able to diagnose a disease by just entering a symptoms to our model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83E1F-BCD0-5548-3ECA-519B1BA6B4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55C3E1-5F4D-02AE-4D58-4E3F447BF3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11239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C802-8456-4A4E-8806-09AC67C7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2994" y="365125"/>
            <a:ext cx="9850805" cy="1325563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+mn-lt"/>
              </a:rPr>
              <a:t>                                </a:t>
            </a:r>
            <a:r>
              <a:rPr lang="en-US" sz="3200" b="1" dirty="0">
                <a:latin typeface="Calibri Light (Headings)"/>
              </a:rPr>
              <a:t>Steps we follow: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 </a:t>
            </a:r>
            <a:r>
              <a:rPr lang="en-US" sz="2400" dirty="0"/>
              <a:t>Here are the steps that we follow:</a:t>
            </a:r>
          </a:p>
          <a:p>
            <a:r>
              <a:rPr lang="en-US" sz="2400" b="1" dirty="0"/>
              <a:t>Data collection and creating Dataset.</a:t>
            </a:r>
          </a:p>
          <a:p>
            <a:r>
              <a:rPr lang="en-US" sz="2400" b="1" dirty="0"/>
              <a:t>Preprocess the Data.</a:t>
            </a:r>
          </a:p>
          <a:p>
            <a:r>
              <a:rPr lang="en-US" sz="2400" b="1" dirty="0"/>
              <a:t>Apply ML model and test its accuracy.</a:t>
            </a:r>
          </a:p>
          <a:p>
            <a:r>
              <a:rPr lang="en-US" sz="2400" b="1" dirty="0"/>
              <a:t>We use pre-trained model of Bert .</a:t>
            </a:r>
          </a:p>
          <a:p>
            <a:r>
              <a:rPr lang="en-US" sz="2400" b="1" dirty="0"/>
              <a:t>Fine-tune.</a:t>
            </a:r>
          </a:p>
          <a:p>
            <a:r>
              <a:rPr lang="en-US" sz="2400" b="1" dirty="0"/>
              <a:t>Testing </a:t>
            </a:r>
          </a:p>
          <a:p>
            <a:r>
              <a:rPr lang="en-US" sz="2400" b="1" dirty="0"/>
              <a:t>Developing to user interface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0C869-7182-4014-8FD1-1D9F5CD2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1.</a:t>
            </a:r>
            <a:fld id="{06F14D64-A6EF-40AC-9EC7-4579A749200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9C9D07-8F3F-BF3C-130C-CFF5F9D037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714"/>
          <a:stretch/>
        </p:blipFill>
        <p:spPr bwMode="auto">
          <a:xfrm>
            <a:off x="173404" y="191258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CB8B47-725D-2074-70B2-1072E6A6F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2960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DC802-8456-4A4E-8806-09AC67C7E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1" y="397091"/>
            <a:ext cx="8073452" cy="1325563"/>
          </a:xfrm>
        </p:spPr>
        <p:txBody>
          <a:bodyPr>
            <a:normAutofit/>
          </a:bodyPr>
          <a:lstStyle/>
          <a:p>
            <a:r>
              <a:rPr lang="en-US" sz="2800" b="1" dirty="0">
                <a:latin typeface="Calibri Light (Headings)"/>
              </a:rPr>
              <a:t>                                       Dataset:</a:t>
            </a:r>
            <a:br>
              <a:rPr lang="en-US" sz="2800" b="1" dirty="0">
                <a:latin typeface="+mn-lt"/>
              </a:rPr>
            </a:br>
            <a:endParaRPr lang="en-US" sz="3200" b="1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0C869-7182-4014-8FD1-1D9F5CD2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1.</a:t>
            </a:r>
            <a:fld id="{06F14D64-A6EF-40AC-9EC7-4579A749200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F31983-4D43-C1E1-6019-B7E029A75B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49807D-ACC9-1AC7-3938-6A58BE3DED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ABB40F-37DD-9AC5-5FC6-B137B4235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836" y="1722654"/>
            <a:ext cx="8440328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2399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EE15-E837-4CD0-9B26-0B5B37CC7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46" y="365125"/>
            <a:ext cx="10814153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Calibri Light (Headings)"/>
              </a:rPr>
              <a:t>Label encoding:</a:t>
            </a:r>
            <a:br>
              <a:rPr lang="en-US" sz="3200" b="1" dirty="0">
                <a:latin typeface="+mn-lt"/>
              </a:rPr>
            </a:br>
            <a:endParaRPr lang="en-US" sz="3200" b="1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22C0A-1DD4-4DD6-951C-27526B2EC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1.</a:t>
            </a:r>
            <a:fld id="{06F14D64-A6EF-40AC-9EC7-4579A749200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0FEBD5-9364-75BB-2948-3D3F28549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B84F96-24D3-4823-989F-1500162E63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4644D9-94AF-A956-480F-6653F92EF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449" y="2650295"/>
            <a:ext cx="7427401" cy="37098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6DD8DB-685F-D17D-CD5B-8EFF07E9E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506" y="1051471"/>
            <a:ext cx="7683488" cy="170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76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913F-4AB5-4BE3-8B1C-C947B809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23" y="566013"/>
            <a:ext cx="10169578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>
                <a:latin typeface="Calibri Light (Headings)"/>
              </a:rPr>
              <a:t>       Dataset Overview and Exploratory Data Analysis (EDA):</a:t>
            </a:r>
            <a:endParaRPr lang="en-US" sz="3200" b="1" kern="1200" dirty="0">
              <a:solidFill>
                <a:schemeClr val="tx1"/>
              </a:solidFill>
              <a:latin typeface="Calibri Light (Headings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0C90A-5EF9-40A0-B000-934348AEC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1.</a:t>
            </a:r>
            <a:fld id="{06F14D64-A6EF-40AC-9EC7-4579A749200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88CA6-B197-C7CC-6447-B6621E8BC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487DD99-FC60-AFCA-6C92-5F63906FF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61401" y="1825625"/>
            <a:ext cx="5469197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DFFA8A-EAFD-BBB4-A5A0-1C7329DB1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0908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BE073-637E-6B33-892A-2847A9F0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3730" y="365125"/>
            <a:ext cx="9420069" cy="1325563"/>
          </a:xfrm>
        </p:spPr>
        <p:txBody>
          <a:bodyPr/>
          <a:lstStyle/>
          <a:p>
            <a:r>
              <a:rPr lang="en-US" b="1" dirty="0"/>
              <a:t>           Model Selection:</a:t>
            </a:r>
            <a:endParaRPr lang="en-PK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B6CF9B-D10E-4A5D-5059-3E941CBC4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8348" y="2158583"/>
            <a:ext cx="8835451" cy="4018379"/>
          </a:xfrm>
        </p:spPr>
        <p:txBody>
          <a:bodyPr/>
          <a:lstStyle/>
          <a:p>
            <a:pPr marL="0" indent="0">
              <a:buNone/>
            </a:pPr>
            <a:r>
              <a:rPr lang="en-US" i="0" dirty="0">
                <a:effectLst/>
                <a:latin typeface="Söhne"/>
              </a:rPr>
              <a:t>We select a </a:t>
            </a:r>
            <a:r>
              <a:rPr lang="en-US" dirty="0">
                <a:latin typeface="Söhne"/>
              </a:rPr>
              <a:t>B</a:t>
            </a:r>
            <a:r>
              <a:rPr lang="en-US" i="0" dirty="0">
                <a:effectLst/>
                <a:latin typeface="Söhne"/>
              </a:rPr>
              <a:t>ert pre-trained model:</a:t>
            </a:r>
          </a:p>
          <a:p>
            <a:r>
              <a:rPr lang="en-US" i="0" dirty="0">
                <a:effectLst/>
                <a:latin typeface="Söhne"/>
              </a:rPr>
              <a:t>Bidirectional</a:t>
            </a:r>
          </a:p>
          <a:p>
            <a:r>
              <a:rPr lang="en-US" i="0" dirty="0">
                <a:effectLst/>
                <a:latin typeface="Söhne"/>
              </a:rPr>
              <a:t>Transformer Architecture</a:t>
            </a:r>
            <a:endParaRPr lang="en-US" dirty="0">
              <a:latin typeface="Söhne"/>
            </a:endParaRPr>
          </a:p>
          <a:p>
            <a:r>
              <a:rPr lang="en-US" i="0" dirty="0">
                <a:effectLst/>
                <a:latin typeface="Söhne"/>
              </a:rPr>
              <a:t>Pretraining and Fine-Tuning</a:t>
            </a:r>
          </a:p>
          <a:p>
            <a:r>
              <a:rPr lang="en-US" i="0" dirty="0">
                <a:effectLst/>
                <a:latin typeface="Söhne"/>
              </a:rPr>
              <a:t>Embeddings</a:t>
            </a:r>
            <a:r>
              <a:rPr lang="en-US" dirty="0">
                <a:latin typeface="Söhne"/>
              </a:rPr>
              <a:t> (768)</a:t>
            </a:r>
          </a:p>
          <a:p>
            <a:endParaRPr lang="en-PK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6F4C0-01A4-3A81-1843-1ECDBF0AB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C83C9-77C1-C3B0-1700-BE8F908B6C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11E54-5431-A50A-2B70-1A075992B6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62926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AB913F-4AB5-4BE3-8B1C-C947B809A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4003" y="566013"/>
            <a:ext cx="9599798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1" dirty="0">
                <a:latin typeface="Calibri Light (Headings)"/>
              </a:rPr>
              <a:t>                           Model Architectures:</a:t>
            </a:r>
            <a:endParaRPr lang="en-US" sz="3200" b="1" kern="1200" dirty="0">
              <a:solidFill>
                <a:schemeClr val="tx1"/>
              </a:solidFill>
              <a:latin typeface="Calibri Light (Headings)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0C90A-5EF9-40A0-B000-934348AEC7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1.</a:t>
            </a:r>
            <a:fld id="{06F14D64-A6EF-40AC-9EC7-4579A7492003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788CA6-B197-C7CC-6447-B6621E8BCA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3714"/>
          <a:stretch/>
        </p:blipFill>
        <p:spPr bwMode="auto">
          <a:xfrm>
            <a:off x="395680" y="223226"/>
            <a:ext cx="1329591" cy="16732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1DFFA8A-EAFD-BBB4-A5A0-1C7329DB15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90"/>
          <a:stretch/>
        </p:blipFill>
        <p:spPr bwMode="auto">
          <a:xfrm>
            <a:off x="10566663" y="223226"/>
            <a:ext cx="1229658" cy="15841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28" name="Picture 4" descr="AlBERTo: Modeling Italian Social Media Language with BERT">
            <a:extLst>
              <a:ext uri="{FF2B5EF4-FFF2-40B4-BE49-F238E27FC236}">
                <a16:creationId xmlns:a16="http://schemas.microsoft.com/office/drawing/2014/main" id="{B3C56B6F-7E0A-B6A7-9712-88859402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0" y="1582994"/>
            <a:ext cx="55245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2623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ECAA2-CF60-FA0C-5DE0-56C0717B8B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                    </a:t>
            </a:r>
            <a:r>
              <a:rPr lang="en-US" b="1" dirty="0"/>
              <a:t>Model summary:</a:t>
            </a:r>
            <a:endParaRPr lang="en-PK" b="1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103F9E3-3F76-CD80-1601-3E9154028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1446" y="1825625"/>
            <a:ext cx="7849108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AA558E-2BFA-A729-10D4-B76D3B7AE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27/09/17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EBCE89-23DA-F4D8-7001-516F25358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14D64-A6EF-40AC-9EC7-4579A7492003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99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4247</TotalTime>
  <Words>251</Words>
  <Application>Microsoft Office PowerPoint</Application>
  <PresentationFormat>Widescreen</PresentationFormat>
  <Paragraphs>59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(Body)</vt:lpstr>
      <vt:lpstr>Calibri Light</vt:lpstr>
      <vt:lpstr>Calibri Light (Headings)</vt:lpstr>
      <vt:lpstr>Söhne</vt:lpstr>
      <vt:lpstr>Times New Roman</vt:lpstr>
      <vt:lpstr>Office Theme</vt:lpstr>
      <vt:lpstr>Medical test recommendation system using the patient symptoms “GB-Medibot”</vt:lpstr>
      <vt:lpstr>                    Problem statement:</vt:lpstr>
      <vt:lpstr>                                Steps we follow:</vt:lpstr>
      <vt:lpstr>                                       Dataset: </vt:lpstr>
      <vt:lpstr>Label encoding: </vt:lpstr>
      <vt:lpstr>       Dataset Overview and Exploratory Data Analysis (EDA):</vt:lpstr>
      <vt:lpstr>           Model Selection:</vt:lpstr>
      <vt:lpstr>                           Model Architectures:</vt:lpstr>
      <vt:lpstr>                        Model summary:</vt:lpstr>
      <vt:lpstr>Model Training Process:</vt:lpstr>
      <vt:lpstr>     Evaluation Metrics and Results:</vt:lpstr>
      <vt:lpstr>                Confusion matrix:</vt:lpstr>
      <vt:lpstr>                       Demo:</vt:lpstr>
      <vt:lpstr>Streamlit: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UMER NASIM</dc:creator>
  <cp:lastModifiedBy>SHOAIB-UD-DIN</cp:lastModifiedBy>
  <cp:revision>106</cp:revision>
  <dcterms:created xsi:type="dcterms:W3CDTF">2017-08-17T05:28:55Z</dcterms:created>
  <dcterms:modified xsi:type="dcterms:W3CDTF">2023-11-13T11:43:34Z</dcterms:modified>
</cp:coreProperties>
</file>